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310" r:id="rId5"/>
    <p:sldId id="294" r:id="rId6"/>
    <p:sldId id="311" r:id="rId7"/>
    <p:sldId id="318" r:id="rId8"/>
    <p:sldId id="320" r:id="rId9"/>
    <p:sldId id="326" r:id="rId10"/>
    <p:sldId id="316" r:id="rId11"/>
    <p:sldId id="328" r:id="rId12"/>
    <p:sldId id="329" r:id="rId13"/>
    <p:sldId id="322" r:id="rId14"/>
    <p:sldId id="312" r:id="rId15"/>
    <p:sldId id="321" r:id="rId16"/>
    <p:sldId id="323" r:id="rId17"/>
    <p:sldId id="325" r:id="rId18"/>
    <p:sldId id="324" r:id="rId19"/>
    <p:sldId id="292" r:id="rId2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FFFC00"/>
    <a:srgbClr val="E1E1E1"/>
    <a:srgbClr val="ED7D31"/>
    <a:srgbClr val="5B9BD5"/>
    <a:srgbClr val="4472C4"/>
    <a:srgbClr val="72AE4A"/>
    <a:srgbClr val="71B346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46" autoAdjust="0"/>
    <p:restoredTop sz="94249" autoAdjust="0"/>
  </p:normalViewPr>
  <p:slideViewPr>
    <p:cSldViewPr snapToGrid="0" snapToObjects="1" showGuides="1">
      <p:cViewPr varScale="1">
        <p:scale>
          <a:sx n="68" d="100"/>
          <a:sy n="68" d="100"/>
        </p:scale>
        <p:origin x="876" y="84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2.jpg>
</file>

<file path=ppt/media/image2.png>
</file>

<file path=ppt/media/image3.png>
</file>

<file path=ppt/media/image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5/03/2019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05/03/2019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s-CO" sz="5400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299438" y="2325151"/>
            <a:ext cx="390889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</p:spTree>
    <p:extLst>
      <p:ext uri="{BB962C8B-B14F-4D97-AF65-F5344CB8AC3E}">
        <p14:creationId xmlns:p14="http://schemas.microsoft.com/office/powerpoint/2010/main" val="1765642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1598447" y="0"/>
            <a:ext cx="84305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INGRESOS AL INVENTARIO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1598447" y="73590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0207FF80-FE62-43AF-8E80-B6DB70F44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925" y="907417"/>
            <a:ext cx="9665593" cy="521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6563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1002794" y="-95094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1598447" y="73590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CC6D77C1-A127-4233-87C4-994869F995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490"/>
          <a:stretch/>
        </p:blipFill>
        <p:spPr>
          <a:xfrm>
            <a:off x="417109" y="936368"/>
            <a:ext cx="10980409" cy="5435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722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C6D77C1-A127-4233-87C4-994869F995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664"/>
          <a:stretch/>
        </p:blipFill>
        <p:spPr>
          <a:xfrm>
            <a:off x="1850826" y="1698170"/>
            <a:ext cx="9285129" cy="515983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6C9B5663-1443-405D-A5CE-576BC7654F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366"/>
          <a:stretch/>
        </p:blipFill>
        <p:spPr>
          <a:xfrm>
            <a:off x="1850826" y="165533"/>
            <a:ext cx="9215888" cy="153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811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61FC7647-CCFE-4930-B99C-1E9C666612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29" y="1480457"/>
            <a:ext cx="17771322" cy="3539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1895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ABB595F6-001C-4B82-9B44-5F5D5385582C}"/>
              </a:ext>
            </a:extLst>
          </p:cNvPr>
          <p:cNvGrpSpPr/>
          <p:nvPr/>
        </p:nvGrpSpPr>
        <p:grpSpPr>
          <a:xfrm>
            <a:off x="3092968" y="112197"/>
            <a:ext cx="8567731" cy="1015663"/>
            <a:chOff x="3977058" y="484755"/>
            <a:chExt cx="6741970" cy="1015663"/>
          </a:xfrm>
        </p:grpSpPr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1025459D-7521-4ACC-8529-36C1F2B5AC2E}"/>
                </a:ext>
              </a:extLst>
            </p:cNvPr>
            <p:cNvSpPr/>
            <p:nvPr/>
          </p:nvSpPr>
          <p:spPr>
            <a:xfrm>
              <a:off x="3977058" y="484755"/>
              <a:ext cx="6741970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30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Asistencia técnica-operativa Equipo I&amp;D </a:t>
              </a:r>
            </a:p>
            <a:p>
              <a:pPr algn="ctr"/>
              <a:r>
                <a:rPr lang="es-CO" sz="30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Distribución por </a:t>
              </a:r>
              <a:r>
                <a:rPr lang="es-CO" sz="3000" b="1" dirty="0" err="1">
                  <a:solidFill>
                    <a:srgbClr val="346232"/>
                  </a:solidFill>
                  <a:latin typeface="Athelas" panose="02000503000000020003" pitchFamily="2" charset="77"/>
                </a:rPr>
                <a:t>macroregiones</a:t>
              </a:r>
              <a:endParaRPr lang="es-CO" sz="3000" b="1" dirty="0">
                <a:solidFill>
                  <a:srgbClr val="346232"/>
                </a:solidFill>
                <a:latin typeface="Athelas" panose="02000503000000020003" pitchFamily="2" charset="77"/>
              </a:endParaRPr>
            </a:p>
          </p:txBody>
        </p: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DF6B7229-D593-4C12-868B-2A285169D1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5957" y="1028124"/>
              <a:ext cx="5840520" cy="13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56A440BF-83B5-4009-92A0-E42749F79C7E}"/>
              </a:ext>
            </a:extLst>
          </p:cNvPr>
          <p:cNvGrpSpPr/>
          <p:nvPr/>
        </p:nvGrpSpPr>
        <p:grpSpPr>
          <a:xfrm>
            <a:off x="6147176" y="2058407"/>
            <a:ext cx="4097753" cy="830451"/>
            <a:chOff x="6080136" y="1363393"/>
            <a:chExt cx="4097753" cy="830451"/>
          </a:xfrm>
        </p:grpSpPr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46854F8E-F79E-4624-AE6D-78D12C980A15}"/>
                </a:ext>
              </a:extLst>
            </p:cNvPr>
            <p:cNvSpPr/>
            <p:nvPr/>
          </p:nvSpPr>
          <p:spPr>
            <a:xfrm>
              <a:off x="7084360" y="1512158"/>
              <a:ext cx="3093529" cy="442616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Rafael Garzón</a:t>
              </a:r>
            </a:p>
            <a:p>
              <a:pPr algn="ctr"/>
              <a:r>
                <a:rPr lang="es-CO" sz="1400" dirty="0"/>
                <a:t>rafael.garzon@icbf.gov.co</a:t>
              </a: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2F2B136D-B27E-452F-B05E-49F04E5F8371}"/>
                </a:ext>
              </a:extLst>
            </p:cNvPr>
            <p:cNvSpPr/>
            <p:nvPr/>
          </p:nvSpPr>
          <p:spPr>
            <a:xfrm>
              <a:off x="6080136" y="1363393"/>
              <a:ext cx="1153962" cy="830451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Centro</a:t>
              </a:r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9F2C8068-808A-4CC3-95C0-1F45F3B09130}"/>
              </a:ext>
            </a:extLst>
          </p:cNvPr>
          <p:cNvGrpSpPr/>
          <p:nvPr/>
        </p:nvGrpSpPr>
        <p:grpSpPr>
          <a:xfrm>
            <a:off x="7085127" y="2796246"/>
            <a:ext cx="4097753" cy="827733"/>
            <a:chOff x="5723676" y="1231657"/>
            <a:chExt cx="4097753" cy="827733"/>
          </a:xfrm>
        </p:grpSpPr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EEB178C4-E478-4951-B71C-CB71C4A296CF}"/>
                </a:ext>
              </a:extLst>
            </p:cNvPr>
            <p:cNvSpPr/>
            <p:nvPr/>
          </p:nvSpPr>
          <p:spPr>
            <a:xfrm>
              <a:off x="6727900" y="1381881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Jaime Silva</a:t>
              </a:r>
            </a:p>
            <a:p>
              <a:pPr algn="ctr"/>
              <a:r>
                <a:rPr lang="es-CO" sz="1400" dirty="0"/>
                <a:t>jaime.silva@icbf.gov.co</a:t>
              </a:r>
            </a:p>
          </p:txBody>
        </p:sp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D1EE3F34-F772-4B3E-9AA6-A7BC931F1A4D}"/>
                </a:ext>
              </a:extLst>
            </p:cNvPr>
            <p:cNvSpPr/>
            <p:nvPr/>
          </p:nvSpPr>
          <p:spPr>
            <a:xfrm>
              <a:off x="5723676" y="1231657"/>
              <a:ext cx="1153962" cy="827733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Norte</a:t>
              </a:r>
            </a:p>
          </p:txBody>
        </p:sp>
      </p:grpSp>
      <p:grpSp>
        <p:nvGrpSpPr>
          <p:cNvPr id="94" name="Grupo 93">
            <a:extLst>
              <a:ext uri="{FF2B5EF4-FFF2-40B4-BE49-F238E27FC236}">
                <a16:creationId xmlns:a16="http://schemas.microsoft.com/office/drawing/2014/main" id="{7F89BFE3-12A7-4DAD-864C-17E963E39DF9}"/>
              </a:ext>
            </a:extLst>
          </p:cNvPr>
          <p:cNvGrpSpPr/>
          <p:nvPr/>
        </p:nvGrpSpPr>
        <p:grpSpPr>
          <a:xfrm>
            <a:off x="6862412" y="4311532"/>
            <a:ext cx="4162725" cy="827733"/>
            <a:chOff x="5360796" y="1527282"/>
            <a:chExt cx="4162725" cy="827733"/>
          </a:xfrm>
        </p:grpSpPr>
        <p:sp>
          <p:nvSpPr>
            <p:cNvPr id="95" name="Rectángulo: esquinas redondeadas 94">
              <a:extLst>
                <a:ext uri="{FF2B5EF4-FFF2-40B4-BE49-F238E27FC236}">
                  <a16:creationId xmlns:a16="http://schemas.microsoft.com/office/drawing/2014/main" id="{4D9D1200-9F6F-41CA-867C-794A01B6A189}"/>
                </a:ext>
              </a:extLst>
            </p:cNvPr>
            <p:cNvSpPr/>
            <p:nvPr/>
          </p:nvSpPr>
          <p:spPr>
            <a:xfrm>
              <a:off x="6288678" y="1670278"/>
              <a:ext cx="3234843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Felipe Rodríguez</a:t>
              </a:r>
            </a:p>
            <a:p>
              <a:pPr algn="ctr"/>
              <a:r>
                <a:rPr lang="es-CO" sz="1400" dirty="0"/>
                <a:t>nelson.rodriguez@icbf.gov.co</a:t>
              </a:r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2D6BE1FB-F304-4E4D-BE3D-9C78EDB1569B}"/>
                </a:ext>
              </a:extLst>
            </p:cNvPr>
            <p:cNvSpPr/>
            <p:nvPr/>
          </p:nvSpPr>
          <p:spPr>
            <a:xfrm>
              <a:off x="5360796" y="1527282"/>
              <a:ext cx="1308279" cy="827733"/>
            </a:xfrm>
            <a:prstGeom prst="ellipse">
              <a:avLst/>
            </a:prstGeom>
            <a:solidFill>
              <a:srgbClr val="72A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Oriente-Amazonía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BAC861E7-6DCE-44B0-AE5D-01B54CD65C4D}"/>
              </a:ext>
            </a:extLst>
          </p:cNvPr>
          <p:cNvGrpSpPr/>
          <p:nvPr/>
        </p:nvGrpSpPr>
        <p:grpSpPr>
          <a:xfrm>
            <a:off x="144553" y="268998"/>
            <a:ext cx="5390618" cy="6492588"/>
            <a:chOff x="144553" y="268998"/>
            <a:chExt cx="5390618" cy="6492588"/>
          </a:xfrm>
        </p:grpSpPr>
        <p:sp>
          <p:nvSpPr>
            <p:cNvPr id="50" name="Freeform 2">
              <a:extLst>
                <a:ext uri="{FF2B5EF4-FFF2-40B4-BE49-F238E27FC236}">
                  <a16:creationId xmlns:a16="http://schemas.microsoft.com/office/drawing/2014/main" id="{5B30146B-A0AA-4CF0-B2C0-F5B1B9FAE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30" y="1737503"/>
              <a:ext cx="1384699" cy="1348003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Antioquia</a:t>
              </a: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4">
              <a:extLst>
                <a:ext uri="{FF2B5EF4-FFF2-40B4-BE49-F238E27FC236}">
                  <a16:creationId xmlns:a16="http://schemas.microsoft.com/office/drawing/2014/main" id="{C59F8CF3-FA78-48BB-99E4-862AAE551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896" y="2926446"/>
              <a:ext cx="755716" cy="878854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Bogotá y </a:t>
              </a: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Cundinamarca</a:t>
              </a: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8C104CAD-B8B2-4562-B7C9-706A11185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649" y="2364108"/>
              <a:ext cx="1253271" cy="433803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Arauca</a:t>
              </a:r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F273B5D-D270-42F1-B58C-BE47597E7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9993" y="3524130"/>
              <a:ext cx="1735178" cy="1148775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Guainía</a:t>
              </a: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8CC87956-E443-4083-94C3-502BE7338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821" y="2662949"/>
              <a:ext cx="1506741" cy="1454044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Vichada</a:t>
              </a: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E49A4F77-B20A-4419-B316-727692F4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5700" y="268998"/>
              <a:ext cx="1029528" cy="819407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La Guajira</a:t>
              </a: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2ED8D61C-00FB-45E3-B0A0-441687B0F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330" y="911670"/>
              <a:ext cx="544492" cy="1259637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Cesar</a:t>
              </a: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CFEA5776-FF3C-4641-9A41-EE54F6F05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159" y="992004"/>
              <a:ext cx="771363" cy="1457258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</a:t>
              </a: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Bolívar</a:t>
              </a: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431E2325-203B-41B2-9CD6-C7D2C542C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9572" y="1233006"/>
              <a:ext cx="506941" cy="718187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Sucre</a:t>
              </a: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F791C407-C136-4306-8066-E15943E72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282" y="2952153"/>
              <a:ext cx="535104" cy="39203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Caldas</a:t>
              </a: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E11C856-03D1-455C-8E84-FC0D23FA6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81" y="1849970"/>
              <a:ext cx="818303" cy="1855715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/>
              <a:r>
                <a:rPr lang="es-CO" sz="900" kern="0" dirty="0">
                  <a:solidFill>
                    <a:prstClr val="black"/>
                  </a:solidFill>
                </a:rPr>
                <a:t>Chocó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3014D44E-8C03-4741-8351-B1A885F84F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289" y="1981717"/>
              <a:ext cx="863678" cy="976861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Santander</a:t>
              </a: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36CD2625-A9C5-4FEC-97A8-3BB0860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5489" y="3283128"/>
              <a:ext cx="777623" cy="806552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Valle</a:t>
              </a: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958BA6F-175C-4136-B6D5-1795A9808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997" y="2402667"/>
              <a:ext cx="1120277" cy="976861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         Boyacá</a:t>
              </a:r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9A138290-207A-45B5-B990-BD0163238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3660" y="2675803"/>
              <a:ext cx="1364360" cy="854753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Casanare</a:t>
              </a:r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60081744-477E-4386-B339-F005DF46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938" y="3742638"/>
              <a:ext cx="869935" cy="93990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Huila</a:t>
              </a: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CC93A8C7-1F83-4D48-BB22-63F65BA86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27" y="4235888"/>
              <a:ext cx="930956" cy="912594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Nariño</a:t>
              </a: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BA1D385F-99D0-4584-A8CF-ED83E5AB3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183" y="4727532"/>
              <a:ext cx="1381570" cy="748712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Putumayo</a:t>
              </a: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9D7AD90-2D85-4BC0-8815-DEBE5C7CF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274" y="4104140"/>
              <a:ext cx="2091915" cy="1396203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      Casanare</a:t>
              </a: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3041A7D-F29F-4E92-A4ED-9095B03F1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905" y="4052727"/>
              <a:ext cx="1525519" cy="915807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Vaupés</a:t>
              </a: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3428CDE2-E405-4A23-984B-22FF53CA9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956" y="4370850"/>
              <a:ext cx="1218849" cy="1277310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Guaviare</a:t>
              </a:r>
            </a:p>
          </p:txBody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2F2B746D-A541-4A61-8481-D22AB5AA6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7" y="873109"/>
              <a:ext cx="228437" cy="29241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A71580F6-8BFC-4F1A-9B14-BE51212AD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3112" y="741361"/>
              <a:ext cx="569527" cy="917413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 Magdalena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B9D42E27-7480-4638-88B0-498951279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49" y="3967573"/>
              <a:ext cx="915310" cy="928661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Cauca</a:t>
              </a:r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EAAF5C2D-0D57-4574-8647-819F225E8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804" y="1515781"/>
              <a:ext cx="666534" cy="96079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</a:t>
              </a:r>
              <a:r>
                <a:rPr lang="es-CO" sz="900" kern="0" dirty="0" err="1">
                  <a:solidFill>
                    <a:prstClr val="black"/>
                  </a:solidFill>
                </a:rPr>
                <a:t>Nte</a:t>
              </a:r>
              <a:r>
                <a:rPr lang="es-CO" sz="900" kern="0" dirty="0">
                  <a:solidFill>
                    <a:prstClr val="black"/>
                  </a:solidFill>
                </a:rPr>
                <a:t>. </a:t>
              </a: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Santander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7F601EE-806C-485B-9AA6-3555D9D75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7056" y="3133604"/>
              <a:ext cx="655581" cy="95918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Tolima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E843AF5-5168-49CE-98CB-E78F4831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395" y="3077484"/>
              <a:ext cx="413063" cy="35347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Risaralda</a:t>
              </a: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5AC8823-2D0A-43F0-85DF-5BDB01DAF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767" y="3250994"/>
              <a:ext cx="1625654" cy="1373710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Meta</a:t>
              </a:r>
            </a:p>
          </p:txBody>
        </p:sp>
        <p:sp>
          <p:nvSpPr>
            <p:cNvPr id="79" name="Freeform 1">
              <a:extLst>
                <a:ext uri="{FF2B5EF4-FFF2-40B4-BE49-F238E27FC236}">
                  <a16:creationId xmlns:a16="http://schemas.microsoft.com/office/drawing/2014/main" id="{38612CD5-6DD0-44F9-A15C-7497C4417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90" y="1509355"/>
              <a:ext cx="736941" cy="829046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/>
                <a:t>Córdoba</a:t>
              </a: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3DB7129A-57B6-4C89-ACCC-881D37CD6201}"/>
                </a:ext>
              </a:extLst>
            </p:cNvPr>
            <p:cNvSpPr txBox="1"/>
            <p:nvPr/>
          </p:nvSpPr>
          <p:spPr>
            <a:xfrm>
              <a:off x="1425177" y="817141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Atlántico</a:t>
              </a:r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4F5DDAA2-822E-4F7A-99F8-6D0698922920}"/>
                </a:ext>
              </a:extLst>
            </p:cNvPr>
            <p:cNvSpPr/>
            <p:nvPr/>
          </p:nvSpPr>
          <p:spPr>
            <a:xfrm>
              <a:off x="246089" y="482768"/>
              <a:ext cx="1009916" cy="1233367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900"/>
            </a:p>
          </p:txBody>
        </p:sp>
        <p:pic>
          <p:nvPicPr>
            <p:cNvPr id="98" name="Imagen 97" descr="Imagen que contiene silueta&#10;&#10;Descripción generada automáticamente">
              <a:extLst>
                <a:ext uri="{FF2B5EF4-FFF2-40B4-BE49-F238E27FC236}">
                  <a16:creationId xmlns:a16="http://schemas.microsoft.com/office/drawing/2014/main" id="{6D8CC13A-9F5B-4B7E-A3B4-4A8885CA0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553" y="437652"/>
              <a:ext cx="1212988" cy="1348004"/>
            </a:xfrm>
            <a:prstGeom prst="rect">
              <a:avLst/>
            </a:prstGeom>
          </p:spPr>
        </p:pic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3B74A408-37D7-40A4-AC77-2F1348A2C8A3}"/>
                </a:ext>
              </a:extLst>
            </p:cNvPr>
            <p:cNvSpPr txBox="1"/>
            <p:nvPr/>
          </p:nvSpPr>
          <p:spPr>
            <a:xfrm>
              <a:off x="188851" y="35810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San Andrés y </a:t>
              </a:r>
            </a:p>
            <a:p>
              <a:r>
                <a:rPr lang="es-CO" sz="900" kern="0" dirty="0">
                  <a:solidFill>
                    <a:prstClr val="black"/>
                  </a:solidFill>
                </a:rPr>
                <a:t>Providencia</a:t>
              </a:r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85A706E9-01B5-4B1F-8036-47567AC96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7401" y="5161333"/>
              <a:ext cx="2079396" cy="1600253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Amazonas</a:t>
              </a:r>
            </a:p>
          </p:txBody>
        </p:sp>
        <p:sp>
          <p:nvSpPr>
            <p:cNvPr id="51" name="Freeform 3">
              <a:extLst>
                <a:ext uri="{FF2B5EF4-FFF2-40B4-BE49-F238E27FC236}">
                  <a16:creationId xmlns:a16="http://schemas.microsoft.com/office/drawing/2014/main" id="{4BF2E049-670B-4586-BE0F-D75A0CEBD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055" y="3389169"/>
              <a:ext cx="212791" cy="263495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700" kern="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C2AF8ED0-15D6-456D-B2A1-95414F85B7F0}"/>
              </a:ext>
            </a:extLst>
          </p:cNvPr>
          <p:cNvGrpSpPr/>
          <p:nvPr/>
        </p:nvGrpSpPr>
        <p:grpSpPr>
          <a:xfrm>
            <a:off x="7762835" y="5047222"/>
            <a:ext cx="4055470" cy="827733"/>
            <a:chOff x="5425055" y="1448511"/>
            <a:chExt cx="4055470" cy="827733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9D22B490-ECDC-4A2C-8A92-3D6F97B616BE}"/>
                </a:ext>
              </a:extLst>
            </p:cNvPr>
            <p:cNvSpPr/>
            <p:nvPr/>
          </p:nvSpPr>
          <p:spPr>
            <a:xfrm>
              <a:off x="6386996" y="1625196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Paula Ospina</a:t>
              </a:r>
            </a:p>
            <a:p>
              <a:pPr algn="ctr"/>
              <a:r>
                <a:rPr lang="es-CO" sz="1400" dirty="0"/>
                <a:t>paula.ospina@icbf.gov.co</a:t>
              </a: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0E3EB44F-19F6-4E8D-98B8-9F139031C76F}"/>
                </a:ext>
              </a:extLst>
            </p:cNvPr>
            <p:cNvSpPr/>
            <p:nvPr/>
          </p:nvSpPr>
          <p:spPr>
            <a:xfrm>
              <a:off x="5425055" y="1448511"/>
              <a:ext cx="1308279" cy="827733"/>
            </a:xfrm>
            <a:prstGeom prst="ellipse">
              <a:avLst/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Pacífico Occidente</a:t>
              </a:r>
            </a:p>
          </p:txBody>
        </p:sp>
      </p:grp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799C732-C82A-4B3A-B386-1B4F85F669D2}"/>
              </a:ext>
            </a:extLst>
          </p:cNvPr>
          <p:cNvGrpSpPr/>
          <p:nvPr/>
        </p:nvGrpSpPr>
        <p:grpSpPr>
          <a:xfrm>
            <a:off x="5509376" y="5803952"/>
            <a:ext cx="4743561" cy="960794"/>
            <a:chOff x="4793909" y="1471758"/>
            <a:chExt cx="4535341" cy="960794"/>
          </a:xfrm>
        </p:grpSpPr>
        <p:sp>
          <p:nvSpPr>
            <p:cNvPr id="108" name="Rectángulo: esquinas redondeadas 107">
              <a:extLst>
                <a:ext uri="{FF2B5EF4-FFF2-40B4-BE49-F238E27FC236}">
                  <a16:creationId xmlns:a16="http://schemas.microsoft.com/office/drawing/2014/main" id="{C363A665-7956-4F0A-BAEB-78B494F926A8}"/>
                </a:ext>
              </a:extLst>
            </p:cNvPr>
            <p:cNvSpPr/>
            <p:nvPr/>
          </p:nvSpPr>
          <p:spPr>
            <a:xfrm>
              <a:off x="6235721" y="1725211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Carlos Madrid</a:t>
              </a:r>
            </a:p>
            <a:p>
              <a:pPr algn="ctr"/>
              <a:r>
                <a:rPr lang="es-CO" sz="1400" dirty="0"/>
                <a:t>carlos.madrid@icbf.gov.co</a:t>
              </a:r>
            </a:p>
          </p:txBody>
        </p: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80508E33-E475-4872-A9EC-FB7C4128C646}"/>
                </a:ext>
              </a:extLst>
            </p:cNvPr>
            <p:cNvSpPr/>
            <p:nvPr/>
          </p:nvSpPr>
          <p:spPr>
            <a:xfrm>
              <a:off x="4793909" y="1471758"/>
              <a:ext cx="1822180" cy="960794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Transversal infraestructuras</a:t>
              </a:r>
            </a:p>
          </p:txBody>
        </p:sp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655DDEEE-BACF-4299-A1C2-DFB91059FD43}"/>
              </a:ext>
            </a:extLst>
          </p:cNvPr>
          <p:cNvSpPr txBox="1"/>
          <p:nvPr/>
        </p:nvSpPr>
        <p:spPr>
          <a:xfrm>
            <a:off x="1460139" y="3400673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kern="0" dirty="0">
                <a:solidFill>
                  <a:prstClr val="black"/>
                </a:solidFill>
              </a:rPr>
              <a:t>Quindío</a:t>
            </a:r>
            <a:endParaRPr lang="es-CO" sz="700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2339B03C-9BD7-4041-8FC4-B99D7F5D1A72}"/>
              </a:ext>
            </a:extLst>
          </p:cNvPr>
          <p:cNvGrpSpPr/>
          <p:nvPr/>
        </p:nvGrpSpPr>
        <p:grpSpPr>
          <a:xfrm>
            <a:off x="5283581" y="1289483"/>
            <a:ext cx="4610815" cy="829923"/>
            <a:chOff x="4697789" y="1111249"/>
            <a:chExt cx="4610815" cy="829923"/>
          </a:xfrm>
        </p:grpSpPr>
        <p:sp>
          <p:nvSpPr>
            <p:cNvPr id="106" name="Rectángulo: esquinas redondeadas 105">
              <a:extLst>
                <a:ext uri="{FF2B5EF4-FFF2-40B4-BE49-F238E27FC236}">
                  <a16:creationId xmlns:a16="http://schemas.microsoft.com/office/drawing/2014/main" id="{F311DAD0-3097-431E-8B71-73D6EADC015B}"/>
                </a:ext>
              </a:extLst>
            </p:cNvPr>
            <p:cNvSpPr/>
            <p:nvPr/>
          </p:nvSpPr>
          <p:spPr>
            <a:xfrm>
              <a:off x="5210851" y="1270623"/>
              <a:ext cx="4097753" cy="445512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Manuel Colorado</a:t>
              </a:r>
            </a:p>
            <a:p>
              <a:pPr algn="ctr"/>
              <a:r>
                <a:rPr lang="es-CO" sz="1400" dirty="0"/>
                <a:t>manuel.colorado@icbf.gov.co</a:t>
              </a:r>
            </a:p>
          </p:txBody>
        </p:sp>
        <p:sp>
          <p:nvSpPr>
            <p:cNvPr id="82" name="Elipse 81">
              <a:extLst>
                <a:ext uri="{FF2B5EF4-FFF2-40B4-BE49-F238E27FC236}">
                  <a16:creationId xmlns:a16="http://schemas.microsoft.com/office/drawing/2014/main" id="{2423FC88-E50F-7848-A961-3D3029B33AEC}"/>
                </a:ext>
              </a:extLst>
            </p:cNvPr>
            <p:cNvSpPr/>
            <p:nvPr/>
          </p:nvSpPr>
          <p:spPr>
            <a:xfrm>
              <a:off x="4697789" y="1111249"/>
              <a:ext cx="1153962" cy="82992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Líder</a:t>
              </a:r>
            </a:p>
            <a:p>
              <a:pPr algn="ctr"/>
              <a:r>
                <a:rPr lang="es-CO" sz="1400" dirty="0"/>
                <a:t>Equipo I&amp;D</a:t>
              </a:r>
            </a:p>
          </p:txBody>
        </p:sp>
      </p:grpSp>
      <p:grpSp>
        <p:nvGrpSpPr>
          <p:cNvPr id="83" name="Grupo 82">
            <a:extLst>
              <a:ext uri="{FF2B5EF4-FFF2-40B4-BE49-F238E27FC236}">
                <a16:creationId xmlns:a16="http://schemas.microsoft.com/office/drawing/2014/main" id="{814CF502-1801-CC4F-BC56-D8845E5A7922}"/>
              </a:ext>
            </a:extLst>
          </p:cNvPr>
          <p:cNvGrpSpPr/>
          <p:nvPr/>
        </p:nvGrpSpPr>
        <p:grpSpPr>
          <a:xfrm>
            <a:off x="5994697" y="3541371"/>
            <a:ext cx="4043510" cy="827733"/>
            <a:chOff x="5777919" y="1533871"/>
            <a:chExt cx="4043510" cy="827733"/>
          </a:xfrm>
        </p:grpSpPr>
        <p:sp>
          <p:nvSpPr>
            <p:cNvPr id="84" name="Rectángulo: esquinas redondeadas 90">
              <a:extLst>
                <a:ext uri="{FF2B5EF4-FFF2-40B4-BE49-F238E27FC236}">
                  <a16:creationId xmlns:a16="http://schemas.microsoft.com/office/drawing/2014/main" id="{76A8D9E9-A7E3-874C-A37E-BC28351BF398}"/>
                </a:ext>
              </a:extLst>
            </p:cNvPr>
            <p:cNvSpPr/>
            <p:nvPr/>
          </p:nvSpPr>
          <p:spPr>
            <a:xfrm>
              <a:off x="6727900" y="1707342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Derly Fajardo</a:t>
              </a:r>
            </a:p>
            <a:p>
              <a:pPr algn="ctr"/>
              <a:r>
                <a:rPr lang="es-CO" sz="1400" dirty="0"/>
                <a:t>derly.fajardo@icbf.gov.co</a:t>
              </a:r>
            </a:p>
          </p:txBody>
        </p:sp>
        <p:sp>
          <p:nvSpPr>
            <p:cNvPr id="85" name="Elipse 84">
              <a:extLst>
                <a:ext uri="{FF2B5EF4-FFF2-40B4-BE49-F238E27FC236}">
                  <a16:creationId xmlns:a16="http://schemas.microsoft.com/office/drawing/2014/main" id="{0F05D24B-4C8A-AF44-9161-F0BC5E8C621C}"/>
                </a:ext>
              </a:extLst>
            </p:cNvPr>
            <p:cNvSpPr/>
            <p:nvPr/>
          </p:nvSpPr>
          <p:spPr>
            <a:xfrm>
              <a:off x="5777919" y="1533871"/>
              <a:ext cx="1153962" cy="82773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Especial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369872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318172" y="2025186"/>
            <a:ext cx="320617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1002794" y="-95094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1598447" y="73590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14 Grupo">
            <a:extLst>
              <a:ext uri="{FF2B5EF4-FFF2-40B4-BE49-F238E27FC236}">
                <a16:creationId xmlns:a16="http://schemas.microsoft.com/office/drawing/2014/main" id="{80C848FF-3781-A94E-A024-C179892B6518}"/>
              </a:ext>
            </a:extLst>
          </p:cNvPr>
          <p:cNvGrpSpPr/>
          <p:nvPr/>
        </p:nvGrpSpPr>
        <p:grpSpPr>
          <a:xfrm>
            <a:off x="3660753" y="885913"/>
            <a:ext cx="4764950" cy="5825992"/>
            <a:chOff x="4675184" y="467469"/>
            <a:chExt cx="5222875" cy="6552456"/>
          </a:xfrm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841F0C90-1632-524B-AE2D-B57FDB27E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184" y="2166938"/>
              <a:ext cx="830262" cy="1833562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" name="Freeform 1">
              <a:extLst>
                <a:ext uri="{FF2B5EF4-FFF2-40B4-BE49-F238E27FC236}">
                  <a16:creationId xmlns:a16="http://schemas.microsoft.com/office/drawing/2014/main" id="{2AE58333-B2E0-774D-9D3C-0999195BF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971" y="1830388"/>
              <a:ext cx="747713" cy="819150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0D9A7BD-FBAE-9A4D-BE88-AA5246C75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5271" y="2055813"/>
              <a:ext cx="1404938" cy="1331912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B9032E77-56FB-974E-B906-3F556B6C7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3121" y="3687763"/>
              <a:ext cx="215900" cy="260350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E236F11C-3A13-7840-9D04-02F1E02D3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1271" y="3230563"/>
              <a:ext cx="766763" cy="868362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D9B2B81-DDDA-E94C-9915-5FE264D25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6796" y="2674938"/>
              <a:ext cx="1271588" cy="428625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8BFB14-DECA-454C-BFF0-A6ADFEDFE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521" y="3821113"/>
              <a:ext cx="1760538" cy="1135062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206CDEED-5759-2F42-AB60-9F47335C6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1" y="2970213"/>
              <a:ext cx="1528763" cy="1436687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C93BC91-D40D-AE41-8A69-8E2F2A58B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021" y="604838"/>
              <a:ext cx="1044575" cy="809625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5A34489-66A9-6346-9C67-AF7E59A2B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3796" y="1071563"/>
              <a:ext cx="577850" cy="906462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B8E1646-A96B-9445-9367-17E4D0F27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046" y="1239838"/>
              <a:ext cx="552450" cy="1244600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FA584372-E1A4-BC40-BDCF-952A62BDF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0221" y="1836738"/>
              <a:ext cx="676275" cy="94932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B6B89E7-00E8-D04E-A8C8-851738E54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1" y="1319213"/>
              <a:ext cx="782638" cy="1439862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BC84369-BEEE-8041-91FE-6D8DC89A3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5821" y="1557338"/>
              <a:ext cx="514350" cy="709612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92FB97E-3A9B-2C45-AFB1-9BBCA444E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1" y="3255963"/>
              <a:ext cx="542925" cy="38735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4532D7E-DB2B-6D46-8F7B-37A868A21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221" y="2297113"/>
              <a:ext cx="876300" cy="965200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3732ED0-05AB-0041-B128-B37B3288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0396" y="3373438"/>
              <a:ext cx="419100" cy="34925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43CBB7A4-568E-C24E-B26E-46E1871A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446" y="3582988"/>
              <a:ext cx="788988" cy="796925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C03864D-B7C4-1B4A-987D-2FA433E3C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7471" y="2713038"/>
              <a:ext cx="1136650" cy="965200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A63A86E4-46F5-B44B-A654-BA81B0FC3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6446" y="3443288"/>
              <a:ext cx="665163" cy="94773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CF739E9-DD99-0246-A931-5F3FD20AF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6921" y="2982913"/>
              <a:ext cx="1384300" cy="844550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400EA27-B5B3-4A4C-BE0D-DAF8F9ED9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096" y="3551238"/>
              <a:ext cx="1649413" cy="1357312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E256458-F17C-A947-94A5-4ACF8119B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0071" y="4037013"/>
              <a:ext cx="882650" cy="92868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EA2B403-4DD5-4E48-A767-05AA8C779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3646" y="4259263"/>
              <a:ext cx="928688" cy="917575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D57AD767-83C1-8B44-A751-BC7889B1A7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84" y="4524375"/>
              <a:ext cx="944562" cy="901700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D6303D01-482C-A94C-A9C0-DFF3C7AE3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9571" y="5010150"/>
              <a:ext cx="1401763" cy="739775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0318738-4AAF-0240-B977-77D37002B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5646" y="4394200"/>
              <a:ext cx="2122488" cy="1379538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283B90C-F59F-FE47-A2ED-C5D0F8A20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6421" y="4343400"/>
              <a:ext cx="1547813" cy="904875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BEB9E73D-01F7-5F43-B154-8A97C250A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5396" y="4657725"/>
              <a:ext cx="1236663" cy="1262063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DC5B615-F6E3-A048-96FC-05AA3A288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3846" y="5438775"/>
              <a:ext cx="2109788" cy="1581150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60AD4EF7-00C9-AC40-9254-21C2FBC64C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0921" y="1201738"/>
              <a:ext cx="231775" cy="28892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9" name="Freeform 997">
              <a:extLst>
                <a:ext uri="{FF2B5EF4-FFF2-40B4-BE49-F238E27FC236}">
                  <a16:creationId xmlns:a16="http://schemas.microsoft.com/office/drawing/2014/main" id="{EF84735E-627F-BF47-9EE6-F0BEE82B4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006" y="684195"/>
              <a:ext cx="274764" cy="516091"/>
            </a:xfrm>
            <a:custGeom>
              <a:avLst/>
              <a:gdLst>
                <a:gd name="T0" fmla="*/ 6 w 13"/>
                <a:gd name="T1" fmla="*/ 0 h 24"/>
                <a:gd name="T2" fmla="*/ 3 w 13"/>
                <a:gd name="T3" fmla="*/ 3 h 24"/>
                <a:gd name="T4" fmla="*/ 3 w 13"/>
                <a:gd name="T5" fmla="*/ 6 h 24"/>
                <a:gd name="T6" fmla="*/ 1 w 13"/>
                <a:gd name="T7" fmla="*/ 8 h 24"/>
                <a:gd name="T8" fmla="*/ 0 w 13"/>
                <a:gd name="T9" fmla="*/ 13 h 24"/>
                <a:gd name="T10" fmla="*/ 2 w 13"/>
                <a:gd name="T11" fmla="*/ 17 h 24"/>
                <a:gd name="T12" fmla="*/ 1 w 13"/>
                <a:gd name="T13" fmla="*/ 21 h 24"/>
                <a:gd name="T14" fmla="*/ 4 w 13"/>
                <a:gd name="T15" fmla="*/ 24 h 24"/>
                <a:gd name="T16" fmla="*/ 8 w 13"/>
                <a:gd name="T17" fmla="*/ 19 h 24"/>
                <a:gd name="T18" fmla="*/ 9 w 13"/>
                <a:gd name="T19" fmla="*/ 13 h 24"/>
                <a:gd name="T20" fmla="*/ 10 w 13"/>
                <a:gd name="T21" fmla="*/ 6 h 24"/>
                <a:gd name="T22" fmla="*/ 13 w 13"/>
                <a:gd name="T23" fmla="*/ 5 h 24"/>
                <a:gd name="T24" fmla="*/ 6 w 13"/>
                <a:gd name="T25" fmla="*/ 0 h 24"/>
                <a:gd name="T26" fmla="*/ 6 w 13"/>
                <a:gd name="T27" fmla="*/ 0 h 24"/>
                <a:gd name="T28" fmla="*/ 6 w 13"/>
                <a:gd name="T29" fmla="*/ 0 h 24"/>
                <a:gd name="T30" fmla="*/ 6 w 13"/>
                <a:gd name="T31" fmla="*/ 0 h 24"/>
                <a:gd name="T32" fmla="*/ 6 w 13"/>
                <a:gd name="T33" fmla="*/ 0 h 24"/>
                <a:gd name="T34" fmla="*/ 6 w 13"/>
                <a:gd name="T35" fmla="*/ 0 h 24"/>
                <a:gd name="T36" fmla="*/ 6 w 13"/>
                <a:gd name="T37" fmla="*/ 0 h 24"/>
                <a:gd name="T38" fmla="*/ 6 w 13"/>
                <a:gd name="T39" fmla="*/ 0 h 24"/>
                <a:gd name="T40" fmla="*/ 6 w 13"/>
                <a:gd name="T41" fmla="*/ 0 h 24"/>
                <a:gd name="T42" fmla="*/ 6 w 13"/>
                <a:gd name="T43" fmla="*/ 0 h 24"/>
                <a:gd name="T44" fmla="*/ 6 w 13"/>
                <a:gd name="T45" fmla="*/ 0 h 24"/>
                <a:gd name="T46" fmla="*/ 6 w 13"/>
                <a:gd name="T47" fmla="*/ 0 h 24"/>
                <a:gd name="T48" fmla="*/ 6 w 13"/>
                <a:gd name="T49" fmla="*/ 0 h 24"/>
                <a:gd name="T50" fmla="*/ 6 w 13"/>
                <a:gd name="T51" fmla="*/ 0 h 24"/>
                <a:gd name="T52" fmla="*/ 6 w 13"/>
                <a:gd name="T53" fmla="*/ 0 h 24"/>
                <a:gd name="T54" fmla="*/ 6 w 13"/>
                <a:gd name="T55" fmla="*/ 0 h 24"/>
                <a:gd name="T56" fmla="*/ 6 w 13"/>
                <a:gd name="T57" fmla="*/ 0 h 24"/>
                <a:gd name="T58" fmla="*/ 6 w 13"/>
                <a:gd name="T59" fmla="*/ 0 h 24"/>
                <a:gd name="T60" fmla="*/ 6 w 13"/>
                <a:gd name="T61" fmla="*/ 0 h 24"/>
                <a:gd name="T62" fmla="*/ 6 w 13"/>
                <a:gd name="T63" fmla="*/ 0 h 24"/>
                <a:gd name="T64" fmla="*/ 6 w 13"/>
                <a:gd name="T6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24">
                  <a:moveTo>
                    <a:pt x="6" y="0"/>
                  </a:moveTo>
                  <a:lnTo>
                    <a:pt x="3" y="3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1" y="21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9" y="13"/>
                  </a:lnTo>
                  <a:lnTo>
                    <a:pt x="10" y="6"/>
                  </a:lnTo>
                  <a:lnTo>
                    <a:pt x="13" y="5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998">
              <a:extLst>
                <a:ext uri="{FF2B5EF4-FFF2-40B4-BE49-F238E27FC236}">
                  <a16:creationId xmlns:a16="http://schemas.microsoft.com/office/drawing/2014/main" id="{2C06031C-29F0-614E-A75E-7ACE95B13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322" y="624436"/>
              <a:ext cx="232497" cy="322567"/>
            </a:xfrm>
            <a:custGeom>
              <a:avLst/>
              <a:gdLst>
                <a:gd name="T0" fmla="*/ 5 w 11"/>
                <a:gd name="T1" fmla="*/ 0 h 15"/>
                <a:gd name="T2" fmla="*/ 9 w 11"/>
                <a:gd name="T3" fmla="*/ 2 h 15"/>
                <a:gd name="T4" fmla="*/ 11 w 11"/>
                <a:gd name="T5" fmla="*/ 6 h 15"/>
                <a:gd name="T6" fmla="*/ 10 w 11"/>
                <a:gd name="T7" fmla="*/ 11 h 15"/>
                <a:gd name="T8" fmla="*/ 3 w 11"/>
                <a:gd name="T9" fmla="*/ 15 h 15"/>
                <a:gd name="T10" fmla="*/ 0 w 11"/>
                <a:gd name="T11" fmla="*/ 9 h 15"/>
                <a:gd name="T12" fmla="*/ 1 w 11"/>
                <a:gd name="T13" fmla="*/ 3 h 15"/>
                <a:gd name="T14" fmla="*/ 5 w 11"/>
                <a:gd name="T15" fmla="*/ 0 h 15"/>
                <a:gd name="T16" fmla="*/ 5 w 11"/>
                <a:gd name="T17" fmla="*/ 0 h 15"/>
                <a:gd name="T18" fmla="*/ 5 w 11"/>
                <a:gd name="T19" fmla="*/ 0 h 15"/>
                <a:gd name="T20" fmla="*/ 5 w 11"/>
                <a:gd name="T21" fmla="*/ 0 h 15"/>
                <a:gd name="T22" fmla="*/ 5 w 11"/>
                <a:gd name="T23" fmla="*/ 0 h 15"/>
                <a:gd name="T24" fmla="*/ 5 w 11"/>
                <a:gd name="T25" fmla="*/ 0 h 15"/>
                <a:gd name="T26" fmla="*/ 5 w 11"/>
                <a:gd name="T27" fmla="*/ 0 h 15"/>
                <a:gd name="T28" fmla="*/ 5 w 11"/>
                <a:gd name="T29" fmla="*/ 0 h 15"/>
                <a:gd name="T30" fmla="*/ 5 w 11"/>
                <a:gd name="T31" fmla="*/ 0 h 15"/>
                <a:gd name="T32" fmla="*/ 5 w 11"/>
                <a:gd name="T33" fmla="*/ 0 h 15"/>
                <a:gd name="T34" fmla="*/ 5 w 11"/>
                <a:gd name="T35" fmla="*/ 0 h 15"/>
                <a:gd name="T36" fmla="*/ 5 w 11"/>
                <a:gd name="T37" fmla="*/ 0 h 15"/>
                <a:gd name="T38" fmla="*/ 5 w 11"/>
                <a:gd name="T39" fmla="*/ 0 h 15"/>
                <a:gd name="T40" fmla="*/ 5 w 11"/>
                <a:gd name="T41" fmla="*/ 0 h 15"/>
                <a:gd name="T42" fmla="*/ 5 w 11"/>
                <a:gd name="T43" fmla="*/ 0 h 15"/>
                <a:gd name="T44" fmla="*/ 5 w 11"/>
                <a:gd name="T45" fmla="*/ 0 h 15"/>
                <a:gd name="T46" fmla="*/ 5 w 11"/>
                <a:gd name="T47" fmla="*/ 0 h 15"/>
                <a:gd name="T48" fmla="*/ 5 w 11"/>
                <a:gd name="T49" fmla="*/ 0 h 15"/>
                <a:gd name="T50" fmla="*/ 5 w 11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9" y="2"/>
                  </a:lnTo>
                  <a:lnTo>
                    <a:pt x="11" y="6"/>
                  </a:lnTo>
                  <a:lnTo>
                    <a:pt x="10" y="11"/>
                  </a:lnTo>
                  <a:lnTo>
                    <a:pt x="3" y="15"/>
                  </a:lnTo>
                  <a:lnTo>
                    <a:pt x="0" y="9"/>
                  </a:lnTo>
                  <a:lnTo>
                    <a:pt x="1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13 Rectángulo">
              <a:extLst>
                <a:ext uri="{FF2B5EF4-FFF2-40B4-BE49-F238E27FC236}">
                  <a16:creationId xmlns:a16="http://schemas.microsoft.com/office/drawing/2014/main" id="{494D5EB3-7F57-1649-B162-27693F3971B4}"/>
                </a:ext>
              </a:extLst>
            </p:cNvPr>
            <p:cNvSpPr/>
            <p:nvPr/>
          </p:nvSpPr>
          <p:spPr bwMode="auto">
            <a:xfrm>
              <a:off x="4815977" y="467469"/>
              <a:ext cx="924419" cy="85174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s-E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MS Gothic" charset="-128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1F6A068A-11F1-ED4F-B58E-F48789107B96}"/>
              </a:ext>
            </a:extLst>
          </p:cNvPr>
          <p:cNvSpPr txBox="1"/>
          <p:nvPr/>
        </p:nvSpPr>
        <p:spPr>
          <a:xfrm>
            <a:off x="3855027" y="4935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CE47338-EC6F-0847-8051-9710A5A34362}"/>
              </a:ext>
            </a:extLst>
          </p:cNvPr>
          <p:cNvGrpSpPr/>
          <p:nvPr/>
        </p:nvGrpSpPr>
        <p:grpSpPr>
          <a:xfrm>
            <a:off x="4626226" y="3280561"/>
            <a:ext cx="360000" cy="360000"/>
            <a:chOff x="2301394" y="3136244"/>
            <a:chExt cx="593347" cy="581870"/>
          </a:xfrm>
        </p:grpSpPr>
        <p:sp>
          <p:nvSpPr>
            <p:cNvPr id="46" name="Lágrima 45">
              <a:extLst>
                <a:ext uri="{FF2B5EF4-FFF2-40B4-BE49-F238E27FC236}">
                  <a16:creationId xmlns:a16="http://schemas.microsoft.com/office/drawing/2014/main" id="{ED544677-9FF0-2A4D-9220-FBE924CA559E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95ED3DE4-E324-804D-901A-BB0EE9589EC9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DCFE2DDD-A6DC-7646-8B38-E7FBDF1B99AE}"/>
              </a:ext>
            </a:extLst>
          </p:cNvPr>
          <p:cNvGrpSpPr/>
          <p:nvPr/>
        </p:nvGrpSpPr>
        <p:grpSpPr>
          <a:xfrm>
            <a:off x="2555240" y="3280561"/>
            <a:ext cx="2251078" cy="727080"/>
            <a:chOff x="2555240" y="3280561"/>
            <a:chExt cx="2251078" cy="727080"/>
          </a:xfrm>
        </p:grpSpPr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E2C2B09D-0D11-ED45-A6DE-124E0E777915}"/>
                </a:ext>
              </a:extLst>
            </p:cNvPr>
            <p:cNvCxnSpPr>
              <a:cxnSpLocks/>
              <a:stCxn id="46" idx="3"/>
            </p:cNvCxnSpPr>
            <p:nvPr/>
          </p:nvCxnSpPr>
          <p:spPr>
            <a:xfrm flipH="1">
              <a:off x="3609347" y="3280561"/>
              <a:ext cx="1196971" cy="72708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4C442872-EEC4-E746-8FB6-F4255ACF96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5240" y="4007641"/>
              <a:ext cx="1057824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2072ABD7-7FD9-CA43-AC17-5B1C916E300E}"/>
              </a:ext>
            </a:extLst>
          </p:cNvPr>
          <p:cNvGrpSpPr/>
          <p:nvPr/>
        </p:nvGrpSpPr>
        <p:grpSpPr>
          <a:xfrm>
            <a:off x="718457" y="3709655"/>
            <a:ext cx="1863943" cy="1501798"/>
            <a:chOff x="424543" y="3709655"/>
            <a:chExt cx="1863943" cy="1501798"/>
          </a:xfrm>
        </p:grpSpPr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1B5CC728-10C7-274E-9AD1-B8E054988B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PACIFICO OCCIDENTE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B86FA347-9E2F-8B44-A1A4-3BDDDC79DB0B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183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59" name="Grupo 58">
            <a:extLst>
              <a:ext uri="{FF2B5EF4-FFF2-40B4-BE49-F238E27FC236}">
                <a16:creationId xmlns:a16="http://schemas.microsoft.com/office/drawing/2014/main" id="{2531A57C-47F7-5941-9307-FD8C60B7FF1B}"/>
              </a:ext>
            </a:extLst>
          </p:cNvPr>
          <p:cNvGrpSpPr/>
          <p:nvPr/>
        </p:nvGrpSpPr>
        <p:grpSpPr>
          <a:xfrm>
            <a:off x="4870095" y="1939472"/>
            <a:ext cx="360000" cy="360000"/>
            <a:chOff x="2301394" y="3136244"/>
            <a:chExt cx="593347" cy="581870"/>
          </a:xfrm>
        </p:grpSpPr>
        <p:sp>
          <p:nvSpPr>
            <p:cNvPr id="60" name="Lágrima 59">
              <a:extLst>
                <a:ext uri="{FF2B5EF4-FFF2-40B4-BE49-F238E27FC236}">
                  <a16:creationId xmlns:a16="http://schemas.microsoft.com/office/drawing/2014/main" id="{2E732EF3-9B79-EA45-9890-D9B53CBEBE6C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C6DDE51D-2C4E-5A43-8802-FCA6B6FB9F2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BAE043F-25DE-A748-B4A4-F6DD8B6CBF62}"/>
              </a:ext>
            </a:extLst>
          </p:cNvPr>
          <p:cNvGrpSpPr/>
          <p:nvPr/>
        </p:nvGrpSpPr>
        <p:grpSpPr>
          <a:xfrm>
            <a:off x="2477742" y="1939472"/>
            <a:ext cx="2572445" cy="262165"/>
            <a:chOff x="2627986" y="2057112"/>
            <a:chExt cx="2572445" cy="262165"/>
          </a:xfrm>
        </p:grpSpPr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7B4A1897-391B-9749-8183-547FCD4E39D3}"/>
                </a:ext>
              </a:extLst>
            </p:cNvPr>
            <p:cNvCxnSpPr>
              <a:cxnSpLocks/>
              <a:stCxn id="60" idx="3"/>
            </p:cNvCxnSpPr>
            <p:nvPr/>
          </p:nvCxnSpPr>
          <p:spPr>
            <a:xfrm flipH="1">
              <a:off x="3600469" y="2057112"/>
              <a:ext cx="1599962" cy="262165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41DD3B2E-180F-044F-A7F4-1AAAD9B383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986" y="2318330"/>
              <a:ext cx="975960" cy="947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62D2DF27-70DC-F044-94F4-0133AD17B513}"/>
              </a:ext>
            </a:extLst>
          </p:cNvPr>
          <p:cNvGrpSpPr/>
          <p:nvPr/>
        </p:nvGrpSpPr>
        <p:grpSpPr>
          <a:xfrm>
            <a:off x="907306" y="1687900"/>
            <a:ext cx="1863943" cy="1501798"/>
            <a:chOff x="424543" y="3709655"/>
            <a:chExt cx="1863943" cy="1501798"/>
          </a:xfrm>
        </p:grpSpPr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F321552D-B676-B44A-B8A8-8D9BFC4CCEE7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NORTE</a:t>
              </a:r>
            </a:p>
          </p:txBody>
        </p:sp>
        <p:sp>
          <p:nvSpPr>
            <p:cNvPr id="67" name="CuadroTexto 66">
              <a:extLst>
                <a:ext uri="{FF2B5EF4-FFF2-40B4-BE49-F238E27FC236}">
                  <a16:creationId xmlns:a16="http://schemas.microsoft.com/office/drawing/2014/main" id="{9CB34BA8-696D-D14C-A466-F9B094CA859D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75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72" name="Grupo 71">
            <a:extLst>
              <a:ext uri="{FF2B5EF4-FFF2-40B4-BE49-F238E27FC236}">
                <a16:creationId xmlns:a16="http://schemas.microsoft.com/office/drawing/2014/main" id="{0A7E0D00-7D17-AF4E-8911-2E685252D582}"/>
              </a:ext>
            </a:extLst>
          </p:cNvPr>
          <p:cNvGrpSpPr/>
          <p:nvPr/>
        </p:nvGrpSpPr>
        <p:grpSpPr>
          <a:xfrm>
            <a:off x="5585260" y="2573884"/>
            <a:ext cx="360000" cy="360000"/>
            <a:chOff x="2301394" y="3136244"/>
            <a:chExt cx="593347" cy="581870"/>
          </a:xfrm>
        </p:grpSpPr>
        <p:sp>
          <p:nvSpPr>
            <p:cNvPr id="73" name="Lágrima 72">
              <a:extLst>
                <a:ext uri="{FF2B5EF4-FFF2-40B4-BE49-F238E27FC236}">
                  <a16:creationId xmlns:a16="http://schemas.microsoft.com/office/drawing/2014/main" id="{AA666138-F06D-0C47-8CFF-AD5EE9E6F7D3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9E9E2CBB-21A1-0A44-A124-377834F53910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138B6903-7D40-6B40-8F54-354B99FB5399}"/>
              </a:ext>
            </a:extLst>
          </p:cNvPr>
          <p:cNvGrpSpPr/>
          <p:nvPr/>
        </p:nvGrpSpPr>
        <p:grpSpPr>
          <a:xfrm>
            <a:off x="6439662" y="4940657"/>
            <a:ext cx="360000" cy="360000"/>
            <a:chOff x="2301394" y="3136244"/>
            <a:chExt cx="593347" cy="581870"/>
          </a:xfrm>
        </p:grpSpPr>
        <p:sp>
          <p:nvSpPr>
            <p:cNvPr id="76" name="Lágrima 75">
              <a:extLst>
                <a:ext uri="{FF2B5EF4-FFF2-40B4-BE49-F238E27FC236}">
                  <a16:creationId xmlns:a16="http://schemas.microsoft.com/office/drawing/2014/main" id="{2C30D918-079F-654F-8C15-74745A5C903F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6644811B-6B9A-2B47-BC17-AF8E88504291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201BB5B1-F07F-2549-8A8A-DD6CF27ACDAD}"/>
              </a:ext>
            </a:extLst>
          </p:cNvPr>
          <p:cNvGrpSpPr/>
          <p:nvPr/>
        </p:nvGrpSpPr>
        <p:grpSpPr>
          <a:xfrm>
            <a:off x="8409508" y="909635"/>
            <a:ext cx="1863943" cy="1501798"/>
            <a:chOff x="424543" y="3709655"/>
            <a:chExt cx="1863943" cy="1501798"/>
          </a:xfrm>
        </p:grpSpPr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5F07B1F0-82A8-324D-800F-C3FFAC7D37D8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CENTRO</a:t>
              </a: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451649D7-9010-4049-A9F5-85C214BD8EC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88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BD286EBA-2152-C443-B4CA-DE9E0CBD486F}"/>
              </a:ext>
            </a:extLst>
          </p:cNvPr>
          <p:cNvGrpSpPr/>
          <p:nvPr/>
        </p:nvGrpSpPr>
        <p:grpSpPr>
          <a:xfrm>
            <a:off x="8747196" y="3528123"/>
            <a:ext cx="1863943" cy="1501798"/>
            <a:chOff x="424543" y="3709655"/>
            <a:chExt cx="1863943" cy="1501798"/>
          </a:xfrm>
        </p:grpSpPr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804F1F3A-97D6-D047-98D9-A743B94276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ORIENTE AMAZONIA</a:t>
              </a:r>
            </a:p>
          </p:txBody>
        </p:sp>
        <p:sp>
          <p:nvSpPr>
            <p:cNvPr id="83" name="CuadroTexto 82">
              <a:extLst>
                <a:ext uri="{FF2B5EF4-FFF2-40B4-BE49-F238E27FC236}">
                  <a16:creationId xmlns:a16="http://schemas.microsoft.com/office/drawing/2014/main" id="{98C8893B-6C94-5F4F-BBFE-96042167735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31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4" name="Grupo 83">
            <a:extLst>
              <a:ext uri="{FF2B5EF4-FFF2-40B4-BE49-F238E27FC236}">
                <a16:creationId xmlns:a16="http://schemas.microsoft.com/office/drawing/2014/main" id="{28EF8978-370F-F847-86E8-663B528CE1FC}"/>
              </a:ext>
            </a:extLst>
          </p:cNvPr>
          <p:cNvGrpSpPr/>
          <p:nvPr/>
        </p:nvGrpSpPr>
        <p:grpSpPr>
          <a:xfrm flipH="1" flipV="1">
            <a:off x="5765352" y="1374312"/>
            <a:ext cx="2915346" cy="1199572"/>
            <a:chOff x="2125246" y="2172042"/>
            <a:chExt cx="2915346" cy="1199572"/>
          </a:xfrm>
        </p:grpSpPr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05484EAB-4D50-894E-A5D5-296259EEC79A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 flipH="1">
              <a:off x="3135051" y="2172042"/>
              <a:ext cx="1905541" cy="1199572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CE4C3EFF-6369-D14C-BD19-E0B10F7DE1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25246" y="3368106"/>
              <a:ext cx="1019494" cy="3286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31916D20-CF87-EB4C-9429-5FBA2886BE01}"/>
              </a:ext>
            </a:extLst>
          </p:cNvPr>
          <p:cNvGrpSpPr/>
          <p:nvPr/>
        </p:nvGrpSpPr>
        <p:grpSpPr>
          <a:xfrm flipH="1" flipV="1">
            <a:off x="6613973" y="4073771"/>
            <a:ext cx="2336063" cy="878301"/>
            <a:chOff x="2598356" y="1932069"/>
            <a:chExt cx="2336063" cy="878301"/>
          </a:xfrm>
        </p:grpSpPr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BC879BF7-CB70-7443-8166-56C05FDD24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6565" y="1932069"/>
              <a:ext cx="1317854" cy="87830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8ED0CC9-5ED4-8E40-950F-B83918629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98356" y="2810370"/>
              <a:ext cx="102213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o 95">
            <a:extLst>
              <a:ext uri="{FF2B5EF4-FFF2-40B4-BE49-F238E27FC236}">
                <a16:creationId xmlns:a16="http://schemas.microsoft.com/office/drawing/2014/main" id="{D413E77E-9415-A743-A290-B54F6FC350A4}"/>
              </a:ext>
            </a:extLst>
          </p:cNvPr>
          <p:cNvGrpSpPr/>
          <p:nvPr/>
        </p:nvGrpSpPr>
        <p:grpSpPr>
          <a:xfrm>
            <a:off x="8295063" y="5603763"/>
            <a:ext cx="2452105" cy="1001600"/>
            <a:chOff x="101502" y="3828405"/>
            <a:chExt cx="2452105" cy="1096494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38291D26-1359-4742-9055-CF1CBDBE379C}"/>
                </a:ext>
              </a:extLst>
            </p:cNvPr>
            <p:cNvSpPr txBox="1"/>
            <p:nvPr/>
          </p:nvSpPr>
          <p:spPr>
            <a:xfrm>
              <a:off x="101502" y="3828405"/>
              <a:ext cx="2452105" cy="572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TOTAL INFRAESTRUCTURAS PROPIAS PRIMERA INFANCIA</a:t>
              </a: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6DE0ABC8-396F-C04F-9C34-4F92EA696BEC}"/>
                </a:ext>
              </a:extLst>
            </p:cNvPr>
            <p:cNvSpPr txBox="1"/>
            <p:nvPr/>
          </p:nvSpPr>
          <p:spPr>
            <a:xfrm>
              <a:off x="658839" y="4309346"/>
              <a:ext cx="13716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469</a:t>
              </a:r>
              <a:endParaRPr lang="es-CO" sz="14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7" name="Grupo 86">
            <a:extLst>
              <a:ext uri="{FF2B5EF4-FFF2-40B4-BE49-F238E27FC236}">
                <a16:creationId xmlns:a16="http://schemas.microsoft.com/office/drawing/2014/main" id="{6E8D7165-57D7-7443-8645-90A06DB3A7EC}"/>
              </a:ext>
            </a:extLst>
          </p:cNvPr>
          <p:cNvGrpSpPr/>
          <p:nvPr/>
        </p:nvGrpSpPr>
        <p:grpSpPr>
          <a:xfrm>
            <a:off x="5289568" y="3401228"/>
            <a:ext cx="360000" cy="360000"/>
            <a:chOff x="2301394" y="3136244"/>
            <a:chExt cx="593347" cy="581870"/>
          </a:xfrm>
        </p:grpSpPr>
        <p:sp>
          <p:nvSpPr>
            <p:cNvPr id="88" name="Lágrima 87">
              <a:extLst>
                <a:ext uri="{FF2B5EF4-FFF2-40B4-BE49-F238E27FC236}">
                  <a16:creationId xmlns:a16="http://schemas.microsoft.com/office/drawing/2014/main" id="{4F6ACD2E-5E56-5046-88D1-30519EF1CD86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89" name="Elipse 88">
              <a:extLst>
                <a:ext uri="{FF2B5EF4-FFF2-40B4-BE49-F238E27FC236}">
                  <a16:creationId xmlns:a16="http://schemas.microsoft.com/office/drawing/2014/main" id="{1171B085-CE8B-DC4E-8918-604FE633978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2408E9C5-2395-E74E-85BF-57E3D633028D}"/>
              </a:ext>
            </a:extLst>
          </p:cNvPr>
          <p:cNvGrpSpPr/>
          <p:nvPr/>
        </p:nvGrpSpPr>
        <p:grpSpPr>
          <a:xfrm>
            <a:off x="7739935" y="2298361"/>
            <a:ext cx="1863943" cy="1501798"/>
            <a:chOff x="424543" y="3709655"/>
            <a:chExt cx="1863943" cy="1501798"/>
          </a:xfrm>
        </p:grpSpPr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6EB6F154-6128-9145-8BB2-971E76F0F7B2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ESPECIAL</a:t>
              </a:r>
            </a:p>
          </p:txBody>
        </p:sp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6F57F168-1C7F-234C-BBED-728E081D644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92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99" name="Grupo 98">
            <a:extLst>
              <a:ext uri="{FF2B5EF4-FFF2-40B4-BE49-F238E27FC236}">
                <a16:creationId xmlns:a16="http://schemas.microsoft.com/office/drawing/2014/main" id="{01ABB4CC-1F7C-9240-99AC-5CAB20F84DFC}"/>
              </a:ext>
            </a:extLst>
          </p:cNvPr>
          <p:cNvGrpSpPr/>
          <p:nvPr/>
        </p:nvGrpSpPr>
        <p:grpSpPr>
          <a:xfrm flipH="1" flipV="1">
            <a:off x="5469660" y="2645390"/>
            <a:ext cx="2564546" cy="755838"/>
            <a:chOff x="2372331" y="1957041"/>
            <a:chExt cx="2564546" cy="755838"/>
          </a:xfrm>
        </p:grpSpPr>
        <p:cxnSp>
          <p:nvCxnSpPr>
            <p:cNvPr id="100" name="Conector recto 99">
              <a:extLst>
                <a:ext uri="{FF2B5EF4-FFF2-40B4-BE49-F238E27FC236}">
                  <a16:creationId xmlns:a16="http://schemas.microsoft.com/office/drawing/2014/main" id="{90BAE913-E6FF-584A-8A8A-959DC761F357}"/>
                </a:ext>
              </a:extLst>
            </p:cNvPr>
            <p:cNvCxnSpPr>
              <a:cxnSpLocks/>
              <a:stCxn id="88" idx="3"/>
            </p:cNvCxnSpPr>
            <p:nvPr/>
          </p:nvCxnSpPr>
          <p:spPr>
            <a:xfrm flipH="1">
              <a:off x="3288075" y="1957041"/>
              <a:ext cx="1648802" cy="755838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cto 100">
              <a:extLst>
                <a:ext uri="{FF2B5EF4-FFF2-40B4-BE49-F238E27FC236}">
                  <a16:creationId xmlns:a16="http://schemas.microsoft.com/office/drawing/2014/main" id="{3E3F7DD6-FC98-D643-8106-652251B46B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331" y="2711807"/>
              <a:ext cx="925606" cy="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98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3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6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000"/>
                            </p:stCondLst>
                            <p:childTnLst>
                              <p:par>
                                <p:cTn id="6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7500"/>
                            </p:stCondLst>
                            <p:childTnLst>
                              <p:par>
                                <p:cTn id="66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8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1002794" y="-95094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1598447" y="73590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n 3">
            <a:extLst>
              <a:ext uri="{FF2B5EF4-FFF2-40B4-BE49-F238E27FC236}">
                <a16:creationId xmlns:a16="http://schemas.microsoft.com/office/drawing/2014/main" id="{D4A51E22-6A88-48C5-AF70-097D02942C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170"/>
          <a:stretch/>
        </p:blipFill>
        <p:spPr>
          <a:xfrm>
            <a:off x="1170928" y="822157"/>
            <a:ext cx="5043202" cy="5299940"/>
          </a:xfrm>
          <a:prstGeom prst="rect">
            <a:avLst/>
          </a:prstGeom>
        </p:spPr>
      </p:pic>
      <p:pic>
        <p:nvPicPr>
          <p:cNvPr id="102" name="Imagen 101">
            <a:extLst>
              <a:ext uri="{FF2B5EF4-FFF2-40B4-BE49-F238E27FC236}">
                <a16:creationId xmlns:a16="http://schemas.microsoft.com/office/drawing/2014/main" id="{FAD5F2E0-9800-4C37-BD8F-5CFAF643D2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470" b="44775"/>
          <a:stretch/>
        </p:blipFill>
        <p:spPr>
          <a:xfrm>
            <a:off x="6314138" y="779029"/>
            <a:ext cx="4875068" cy="529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422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1002794" y="-95094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1598447" y="73590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" name="Imagen 102">
            <a:extLst>
              <a:ext uri="{FF2B5EF4-FFF2-40B4-BE49-F238E27FC236}">
                <a16:creationId xmlns:a16="http://schemas.microsoft.com/office/drawing/2014/main" id="{3CE5AA13-79E9-4367-B6A0-BC8B02F03D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204" b="16205"/>
          <a:stretch/>
        </p:blipFill>
        <p:spPr>
          <a:xfrm>
            <a:off x="1240925" y="826630"/>
            <a:ext cx="4728801" cy="529546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738C2DC-34DE-4646-821D-C63DC870B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900"/>
          <a:stretch/>
        </p:blipFill>
        <p:spPr>
          <a:xfrm>
            <a:off x="6222276" y="1566900"/>
            <a:ext cx="5095741" cy="321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038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3" name="Rectángulo 62">
            <a:extLst>
              <a:ext uri="{FF2B5EF4-FFF2-40B4-BE49-F238E27FC236}">
                <a16:creationId xmlns:a16="http://schemas.microsoft.com/office/drawing/2014/main" id="{817A1548-0460-43ED-91B7-015097DCE249}"/>
              </a:ext>
            </a:extLst>
          </p:cNvPr>
          <p:cNvSpPr/>
          <p:nvPr/>
        </p:nvSpPr>
        <p:spPr>
          <a:xfrm>
            <a:off x="2997223" y="0"/>
            <a:ext cx="61070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</a:rPr>
              <a:t>INFRAESTRUCTURAS NUEVAS 2019</a:t>
            </a: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ángulo 62">
            <a:extLst>
              <a:ext uri="{FF2B5EF4-FFF2-40B4-BE49-F238E27FC236}">
                <a16:creationId xmlns:a16="http://schemas.microsoft.com/office/drawing/2014/main" id="{817A1548-0460-43ED-91B7-015097DCE249}"/>
              </a:ext>
            </a:extLst>
          </p:cNvPr>
          <p:cNvSpPr/>
          <p:nvPr/>
        </p:nvSpPr>
        <p:spPr>
          <a:xfrm>
            <a:off x="2997223" y="0"/>
            <a:ext cx="61070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A462860-F14D-4B7C-B99C-7D355EAC5B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4131"/>
          <a:stretch/>
        </p:blipFill>
        <p:spPr>
          <a:xfrm>
            <a:off x="1217317" y="930077"/>
            <a:ext cx="4145028" cy="5452436"/>
          </a:xfrm>
          <a:prstGeom prst="rect">
            <a:avLst/>
          </a:prstGeom>
        </p:spPr>
      </p:pic>
      <p:pic>
        <p:nvPicPr>
          <p:cNvPr id="64" name="Imagen 63">
            <a:extLst>
              <a:ext uri="{FF2B5EF4-FFF2-40B4-BE49-F238E27FC236}">
                <a16:creationId xmlns:a16="http://schemas.microsoft.com/office/drawing/2014/main" id="{BE406572-4D27-41A6-B57E-B7553396E7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519" b="23117"/>
          <a:stretch/>
        </p:blipFill>
        <p:spPr>
          <a:xfrm>
            <a:off x="5749159" y="930077"/>
            <a:ext cx="3594503" cy="5452436"/>
          </a:xfrm>
          <a:prstGeom prst="rect">
            <a:avLst/>
          </a:prstGeom>
        </p:spPr>
      </p:pic>
      <p:cxnSp>
        <p:nvCxnSpPr>
          <p:cNvPr id="65" name="Conector recto 64">
            <a:extLst>
              <a:ext uri="{FF2B5EF4-FFF2-40B4-BE49-F238E27FC236}">
                <a16:creationId xmlns:a16="http://schemas.microsoft.com/office/drawing/2014/main" id="{D33DA0EF-C89D-4BF1-9BC3-EA53EDC8A080}"/>
              </a:ext>
            </a:extLst>
          </p:cNvPr>
          <p:cNvCxnSpPr/>
          <p:nvPr/>
        </p:nvCxnSpPr>
        <p:spPr>
          <a:xfrm>
            <a:off x="1981200" y="577728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897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3A462860-F14D-4B7C-B99C-7D355EAC5B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541"/>
          <a:stretch/>
        </p:blipFill>
        <p:spPr>
          <a:xfrm>
            <a:off x="3653232" y="1327498"/>
            <a:ext cx="4885536" cy="420300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9E58EAA7-8C11-4711-A285-F8B01D081D4D}"/>
              </a:ext>
            </a:extLst>
          </p:cNvPr>
          <p:cNvSpPr/>
          <p:nvPr/>
        </p:nvSpPr>
        <p:spPr>
          <a:xfrm>
            <a:off x="2997223" y="0"/>
            <a:ext cx="61070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817046D7-A990-4E60-803E-569F259E7760}"/>
              </a:ext>
            </a:extLst>
          </p:cNvPr>
          <p:cNvCxnSpPr/>
          <p:nvPr/>
        </p:nvCxnSpPr>
        <p:spPr>
          <a:xfrm>
            <a:off x="1981200" y="577728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8582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D7F0A62-A927-45FD-9C75-A602E8822117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6774c0aa-6979-4448-b1aa-fea17ac8e0a2"/>
    <ds:schemaRef ds:uri="3057e472-ac9c-43ce-a6ab-868978ff879e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8511</TotalTime>
  <Words>736</Words>
  <Application>Microsoft Office PowerPoint</Application>
  <PresentationFormat>Panorámica</PresentationFormat>
  <Paragraphs>170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Arial</vt:lpstr>
      <vt:lpstr>Athelas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Paula  Andrea Ospina Patino</cp:lastModifiedBy>
  <cp:revision>446</cp:revision>
  <dcterms:created xsi:type="dcterms:W3CDTF">2018-08-24T05:26:58Z</dcterms:created>
  <dcterms:modified xsi:type="dcterms:W3CDTF">2019-03-05T20:58:45Z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